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65b34ff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65b34ff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65b34ff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65b34ff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65b34ff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65b34ff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640d04b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640d04b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65b34ff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65b34ff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65b34ff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65b34ff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6861a4d8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6861a4d8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65b34ff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65b34ff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Relationship Id="rId4" Type="http://schemas.openxmlformats.org/officeDocument/2006/relationships/image" Target="../media/image5.gif"/><Relationship Id="rId5" Type="http://schemas.openxmlformats.org/officeDocument/2006/relationships/image" Target="../media/image14.gif"/><Relationship Id="rId6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hyperlink" Target="http://www.youtube.com/watch?v=sU2IApv3Ekg" TargetMode="External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43250"/>
            <a:ext cx="85206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ArUco Tag Follower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688" y="4202550"/>
            <a:ext cx="85206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Lucas Plant, Will Langley, Kanussh Jain, John Matthews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56" name="Google Shape;56;p13" title="aruco_t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438" y="1393375"/>
            <a:ext cx="2471125" cy="24711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Intended Behavior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32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“Visual Servoing” to have the manipulator follow an object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Bring ArUco tag into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 ArUco tag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 effector moves with 2 objectives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the ArUco tag in view of the camera using rotation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Follow the position of the tag (with an offset) using translation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A6314CCA-598F-479C-86A9-890B3067DC1E_4_50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525" y="1227750"/>
            <a:ext cx="2330650" cy="3137900"/>
          </a:xfrm>
          <a:prstGeom prst="rect">
            <a:avLst/>
          </a:prstGeom>
          <a:noFill/>
          <a:ln cap="flat" cmpd="sng" w="28575">
            <a:solidFill>
              <a:srgbClr val="8BDA6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Procedure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260300" cy="3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Sample</a:t>
            </a:r>
            <a:r>
              <a:rPr lang="en"/>
              <a:t> a </a:t>
            </a:r>
            <a:r>
              <a:rPr lang="en"/>
              <a:t>frame from the camera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Compute the </a:t>
            </a:r>
            <a:r>
              <a:rPr b="1" lang="en"/>
              <a:t>difference</a:t>
            </a:r>
            <a:r>
              <a:rPr lang="en"/>
              <a:t> in the </a:t>
            </a:r>
            <a:r>
              <a:rPr b="1" lang="en"/>
              <a:t>ArUco</a:t>
            </a:r>
            <a:r>
              <a:rPr b="1" lang="en"/>
              <a:t> tag orientation</a:t>
            </a:r>
            <a:r>
              <a:rPr lang="en"/>
              <a:t> and the </a:t>
            </a:r>
            <a:r>
              <a:rPr b="1" lang="en"/>
              <a:t>current orientation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 </a:t>
            </a:r>
            <a:r>
              <a:rPr b="1" lang="en"/>
              <a:t>forward kinematics</a:t>
            </a:r>
            <a:r>
              <a:rPr lang="en"/>
              <a:t> to derive </a:t>
            </a:r>
            <a:r>
              <a:rPr b="1" lang="en"/>
              <a:t>pseudo-inverse Jacobian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 </a:t>
            </a:r>
            <a:r>
              <a:rPr b="1" lang="en"/>
              <a:t>resolved rate</a:t>
            </a:r>
            <a:r>
              <a:rPr lang="en"/>
              <a:t> to determine the </a:t>
            </a:r>
            <a:r>
              <a:rPr lang="en"/>
              <a:t>next </a:t>
            </a:r>
            <a:r>
              <a:rPr b="1" lang="en"/>
              <a:t>joint angles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Move</a:t>
            </a:r>
            <a:r>
              <a:rPr lang="en"/>
              <a:t> to the desired </a:t>
            </a:r>
            <a:r>
              <a:rPr b="1" lang="en"/>
              <a:t>joint angles</a:t>
            </a:r>
            <a:endParaRPr b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Repeat</a:t>
            </a:r>
            <a:r>
              <a:rPr lang="en"/>
              <a:t> with </a:t>
            </a:r>
            <a:r>
              <a:rPr b="1" lang="en"/>
              <a:t>next frame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202" y="244775"/>
            <a:ext cx="977372" cy="9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IMG_8585 2.png"/>
          <p:cNvPicPr preferRelativeResize="0"/>
          <p:nvPr/>
        </p:nvPicPr>
        <p:blipFill rotWithShape="1">
          <a:blip r:embed="rId4">
            <a:alphaModFix/>
          </a:blip>
          <a:srcRect b="0" l="0" r="35922" t="25026"/>
          <a:stretch/>
        </p:blipFill>
        <p:spPr>
          <a:xfrm>
            <a:off x="5091575" y="1409417"/>
            <a:ext cx="3678999" cy="3113232"/>
          </a:xfrm>
          <a:prstGeom prst="rect">
            <a:avLst/>
          </a:prstGeom>
          <a:noFill/>
          <a:ln cap="flat" cmpd="sng" w="28575">
            <a:solidFill>
              <a:srgbClr val="FF2A4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Resolved Rate for Visual Servoing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</a:t>
            </a:r>
            <a:r>
              <a:rPr b="1" lang="en"/>
              <a:t>target twist</a:t>
            </a:r>
            <a:r>
              <a:rPr lang="en"/>
              <a:t> in the end effector or camera frame </a:t>
            </a:r>
            <a:r>
              <a:rPr b="1" lang="en"/>
              <a:t>based on the error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Move in the direction of the desired twist using the </a:t>
            </a:r>
            <a:r>
              <a:rPr b="1" lang="en"/>
              <a:t>damped inverse jacobian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050" y="1698425"/>
            <a:ext cx="1047750" cy="1543050"/>
          </a:xfrm>
          <a:prstGeom prst="rect">
            <a:avLst/>
          </a:prstGeom>
          <a:noFill/>
          <a:ln cap="flat" cmpd="sng" w="28575">
            <a:solidFill>
              <a:srgbClr val="8BDA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32779" l="0" r="9510" t="34132"/>
          <a:stretch/>
        </p:blipFill>
        <p:spPr>
          <a:xfrm>
            <a:off x="3218038" y="4107800"/>
            <a:ext cx="2707918" cy="572700"/>
          </a:xfrm>
          <a:prstGeom prst="rect">
            <a:avLst/>
          </a:prstGeom>
          <a:noFill/>
          <a:ln cap="flat" cmpd="sng" w="28575">
            <a:solidFill>
              <a:srgbClr val="8BDA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975" y="1888925"/>
            <a:ext cx="1790700" cy="1162050"/>
          </a:xfrm>
          <a:prstGeom prst="rect">
            <a:avLst/>
          </a:prstGeom>
          <a:noFill/>
          <a:ln cap="flat" cmpd="sng" w="28575">
            <a:solidFill>
              <a:srgbClr val="FF2A4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175" y="1698425"/>
            <a:ext cx="2743194" cy="1543050"/>
          </a:xfrm>
          <a:prstGeom prst="rect">
            <a:avLst/>
          </a:prstGeom>
          <a:noFill/>
          <a:ln cap="flat" cmpd="sng" w="28575">
            <a:solidFill>
              <a:srgbClr val="138D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39350" y="1887712"/>
            <a:ext cx="2190200" cy="3887650"/>
          </a:xfrm>
          <a:prstGeom prst="rect">
            <a:avLst/>
          </a:prstGeom>
          <a:noFill/>
          <a:ln cap="flat" cmpd="sng" w="28575">
            <a:solidFill>
              <a:srgbClr val="138D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3" y="2739575"/>
            <a:ext cx="3876475" cy="2183925"/>
          </a:xfrm>
          <a:prstGeom prst="rect">
            <a:avLst/>
          </a:prstGeom>
          <a:noFill/>
          <a:ln cap="flat" cmpd="sng" w="28575">
            <a:solidFill>
              <a:srgbClr val="8BDA6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13" y="217401"/>
            <a:ext cx="3876475" cy="2183924"/>
          </a:xfrm>
          <a:prstGeom prst="rect">
            <a:avLst/>
          </a:prstGeom>
          <a:noFill/>
          <a:ln cap="flat" cmpd="sng" w="28575">
            <a:solidFill>
              <a:srgbClr val="138D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213" y="216850"/>
            <a:ext cx="3876475" cy="2183941"/>
          </a:xfrm>
          <a:prstGeom prst="rect">
            <a:avLst/>
          </a:prstGeom>
          <a:noFill/>
          <a:ln cap="flat" cmpd="sng" w="28575">
            <a:solidFill>
              <a:srgbClr val="FF2A4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017725"/>
            <a:ext cx="4278900" cy="4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camera quality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Motion blur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Frame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Rolling vs global shutter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Jerky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Losing</a:t>
            </a:r>
            <a:r>
              <a:rPr lang="en"/>
              <a:t> tag from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Pose resolution was slow restricting control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Technical Challenges</a:t>
            </a:r>
            <a:endParaRPr b="1"/>
          </a:p>
        </p:txBody>
      </p:sp>
      <p:pic>
        <p:nvPicPr>
          <p:cNvPr id="96" name="Google Shape;96;p18" title="Image 591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175" y="1017713"/>
            <a:ext cx="3284050" cy="1847275"/>
          </a:xfrm>
          <a:prstGeom prst="rect">
            <a:avLst/>
          </a:prstGeom>
          <a:noFill/>
          <a:ln cap="flat" cmpd="sng" w="28575">
            <a:solidFill>
              <a:srgbClr val="8BDA6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 txBox="1"/>
          <p:nvPr/>
        </p:nvSpPr>
        <p:spPr>
          <a:xfrm>
            <a:off x="302660" y="3230725"/>
            <a:ext cx="7843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Kinematic constraints of the robot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>
                <a:solidFill>
                  <a:schemeClr val="dk2"/>
                </a:solidFill>
              </a:rPr>
              <a:t>Full pose tracking</a:t>
            </a:r>
            <a:r>
              <a:rPr lang="en">
                <a:solidFill>
                  <a:schemeClr val="dk2"/>
                </a:solidFill>
              </a:rPr>
              <a:t> is impossible as the requested pose may be </a:t>
            </a:r>
            <a:r>
              <a:rPr b="1" lang="en">
                <a:solidFill>
                  <a:schemeClr val="dk2"/>
                </a:solidFill>
              </a:rPr>
              <a:t>outside of the workspace 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Specifically yaw is impossible due to </a:t>
            </a:r>
            <a:r>
              <a:rPr b="1" lang="en">
                <a:solidFill>
                  <a:schemeClr val="dk2"/>
                </a:solidFill>
              </a:rPr>
              <a:t>lack of wrist swivel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en">
                <a:solidFill>
                  <a:schemeClr val="dk2"/>
                </a:solidFill>
              </a:rPr>
              <a:t>Instability</a:t>
            </a:r>
            <a:r>
              <a:rPr lang="en">
                <a:solidFill>
                  <a:schemeClr val="dk2"/>
                </a:solidFill>
              </a:rPr>
              <a:t> due to gains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000" y="4118837"/>
            <a:ext cx="1561467" cy="572700"/>
          </a:xfrm>
          <a:prstGeom prst="rect">
            <a:avLst/>
          </a:prstGeom>
          <a:noFill/>
          <a:ln cap="flat" cmpd="sng" w="28575">
            <a:solidFill>
              <a:srgbClr val="138D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75025" y="4671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for Listening!</a:t>
            </a:r>
            <a:endParaRPr b="1"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3141" l="0" r="0" t="0"/>
          <a:stretch/>
        </p:blipFill>
        <p:spPr>
          <a:xfrm>
            <a:off x="751405" y="2115175"/>
            <a:ext cx="30924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Screenshot 2025-11-19 at 4.36.00 PM.png"/>
          <p:cNvPicPr preferRelativeResize="0"/>
          <p:nvPr/>
        </p:nvPicPr>
        <p:blipFill rotWithShape="1">
          <a:blip r:embed="rId4">
            <a:alphaModFix/>
          </a:blip>
          <a:srcRect b="0" l="0" r="22570" t="0"/>
          <a:stretch/>
        </p:blipFill>
        <p:spPr>
          <a:xfrm>
            <a:off x="770475" y="2165825"/>
            <a:ext cx="15340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title="ECE4560 Final Project Demonstr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578975" y="3871075"/>
            <a:ext cx="4572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https://youtu.be/sU2IApv3Ekg?si=8Va_pyqXZPuSU5c5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5" y="58413"/>
            <a:ext cx="85058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4" y="-36175"/>
            <a:ext cx="389023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773" y="0"/>
            <a:ext cx="49507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